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4F739F0-FD19-4FBB-BCD7-53BB2844204B}">
  <a:tblStyle styleId="{D4F739F0-FD19-4FBB-BCD7-53BB2844204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ldp.org/HOWTO/Module-HOWTO/x627.html#MEMALLOC" TargetMode="External"/><Relationship Id="rId3" Type="http://schemas.openxmlformats.org/officeDocument/2006/relationships/hyperlink" Target="https://www.tutorialspoint.com/user-level-threads-and-kernel-level-threads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1c086da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1c086da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1c086daaa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a1c086daaa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1c086daa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1c086daa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1c086daa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1c086daa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a1c086daa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a1c086daa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1c086daa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1c086daa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1c086daa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1c086daa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1c086daa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1c086daa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a1c086daaa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a1c086daaa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 for memory allocation: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https://tldp.org/HOWTO/Module-HOWTO/x627.html#MEMALLOC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 to kernel threads: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https://www.tutorialspoint.com/user-level-threads-and-kernel-level-threads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1c086daaa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a1c086daaa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1a1f83a4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1a1f83a4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a1c086daaa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a1c086daaa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04a50e8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04a50e8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1a1f83a4d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1a1f83a4d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1be7e20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1be7e20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1a1f846c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1a1f846c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1be7e207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1be7e207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1be7e207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1be7e207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1a1f846c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1a1f846c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Graceful Failure During OOM </a:t>
            </a:r>
            <a:r>
              <a:rPr lang="en"/>
              <a:t>Conditions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</a:t>
            </a:r>
            <a:r>
              <a:rPr lang="en"/>
              <a:t>eful Shutdown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Three main components of pipeline: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Detection/Prediction of Out of Memory Condition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Minimising Data Loss / Barebone Functionality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Graceful Shutdown</a:t>
            </a:r>
            <a:endParaRPr>
              <a:solidFill>
                <a:srgbClr val="000000"/>
              </a:solidFill>
            </a:endParaRPr>
          </a:p>
          <a:p>
            <a:pPr indent="-349250" lvl="1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LcPeriod"/>
            </a:pPr>
            <a:r>
              <a:rPr lang="en" sz="1900">
                <a:solidFill>
                  <a:srgbClr val="000000"/>
                </a:solidFill>
              </a:rPr>
              <a:t>Complete any other critical safety-measures</a:t>
            </a:r>
            <a:endParaRPr sz="1900">
              <a:solidFill>
                <a:srgbClr val="000000"/>
              </a:solidFill>
            </a:endParaRPr>
          </a:p>
          <a:p>
            <a:pPr indent="-349250" lvl="1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LcPeriod"/>
            </a:pPr>
            <a:r>
              <a:rPr lang="en" sz="1900">
                <a:solidFill>
                  <a:srgbClr val="000000"/>
                </a:solidFill>
              </a:rPr>
              <a:t>Call custom shutdown procedure, SIGTERM, SIGKILL?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Graceful Shutdown</a:t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Three main components of pipeline: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Detection/Prediction of Out of Memory Condition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Minimising Data Loss / Barebone Functionality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  <a:highlight>
                  <a:srgbClr val="FFFF00"/>
                </a:highlight>
              </a:rPr>
              <a:t>Graceful Shutdown</a:t>
            </a:r>
            <a:endParaRPr>
              <a:solidFill>
                <a:srgbClr val="000000"/>
              </a:solidFill>
              <a:highlight>
                <a:srgbClr val="FFFF00"/>
              </a:highlight>
            </a:endParaRPr>
          </a:p>
          <a:p>
            <a:pPr indent="-349250" lvl="1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LcPeriod"/>
            </a:pPr>
            <a:r>
              <a:rPr lang="en" sz="1900">
                <a:solidFill>
                  <a:srgbClr val="000000"/>
                </a:solidFill>
                <a:highlight>
                  <a:srgbClr val="FFFF00"/>
                </a:highlight>
              </a:rPr>
              <a:t>Complete any other critical safety-measures</a:t>
            </a:r>
            <a:endParaRPr sz="1900">
              <a:solidFill>
                <a:srgbClr val="000000"/>
              </a:solidFill>
              <a:highlight>
                <a:srgbClr val="FFFF00"/>
              </a:highlight>
            </a:endParaRPr>
          </a:p>
          <a:p>
            <a:pPr indent="-349250" lvl="1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AutoNum type="alphaLcPeriod"/>
            </a:pPr>
            <a:r>
              <a:rPr lang="en" sz="1900">
                <a:solidFill>
                  <a:srgbClr val="000000"/>
                </a:solidFill>
                <a:highlight>
                  <a:srgbClr val="FFFF00"/>
                </a:highlight>
              </a:rPr>
              <a:t>Call custom shutdown procedure, SIGTERM, SIGKILL?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Graceful Shutdown</a:t>
            </a:r>
            <a:endParaRPr/>
          </a:p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</a:rPr>
              <a:t>Current Proposed Solutions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Kernel Process related to SIGTERM or SIGUSR1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LKM / System Call Intercept</a:t>
            </a:r>
            <a:endParaRPr sz="19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</a:rPr>
              <a:t>Solution Requirements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C</a:t>
            </a:r>
            <a:r>
              <a:rPr lang="en" sz="1900">
                <a:solidFill>
                  <a:srgbClr val="000000"/>
                </a:solidFill>
              </a:rPr>
              <a:t>ustomizable across platforms / OS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Has access to user-level process info and kernel-level</a:t>
            </a:r>
            <a:endParaRPr sz="19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Graceful Shutdown</a:t>
            </a:r>
            <a:endParaRPr/>
          </a:p>
        </p:txBody>
      </p:sp>
      <p:pic>
        <p:nvPicPr>
          <p:cNvPr id="132" name="Google Shape;132;p25"/>
          <p:cNvPicPr preferRelativeResize="0"/>
          <p:nvPr/>
        </p:nvPicPr>
        <p:blipFill rotWithShape="1">
          <a:blip r:embed="rId3">
            <a:alphaModFix/>
          </a:blip>
          <a:srcRect b="78625" l="21339" r="50828" t="0"/>
          <a:stretch/>
        </p:blipFill>
        <p:spPr>
          <a:xfrm>
            <a:off x="2610875" y="1564275"/>
            <a:ext cx="3738349" cy="268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Graceful Shutdown</a:t>
            </a:r>
            <a:endParaRPr/>
          </a:p>
        </p:txBody>
      </p:sp>
      <p:grpSp>
        <p:nvGrpSpPr>
          <p:cNvPr id="138" name="Google Shape;138;p26"/>
          <p:cNvGrpSpPr/>
          <p:nvPr/>
        </p:nvGrpSpPr>
        <p:grpSpPr>
          <a:xfrm>
            <a:off x="3856275" y="138350"/>
            <a:ext cx="4470550" cy="5005100"/>
            <a:chOff x="3856275" y="138350"/>
            <a:chExt cx="4470550" cy="5005100"/>
          </a:xfrm>
        </p:grpSpPr>
        <p:pic>
          <p:nvPicPr>
            <p:cNvPr id="139" name="Google Shape;139;p26"/>
            <p:cNvPicPr preferRelativeResize="0"/>
            <p:nvPr/>
          </p:nvPicPr>
          <p:blipFill rotWithShape="1">
            <a:blip r:embed="rId3">
              <a:alphaModFix/>
            </a:blip>
            <a:srcRect b="31220" l="30896" r="30650" t="19791"/>
            <a:stretch/>
          </p:blipFill>
          <p:spPr>
            <a:xfrm>
              <a:off x="3856275" y="138350"/>
              <a:ext cx="4088900" cy="4875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0" name="Google Shape;140;p26"/>
            <p:cNvSpPr/>
            <p:nvPr/>
          </p:nvSpPr>
          <p:spPr>
            <a:xfrm>
              <a:off x="7537525" y="4458850"/>
              <a:ext cx="789300" cy="684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Graceful Shutdown</a:t>
            </a:r>
            <a:endParaRPr/>
          </a:p>
        </p:txBody>
      </p:sp>
      <p:pic>
        <p:nvPicPr>
          <p:cNvPr id="146" name="Google Shape;146;p27"/>
          <p:cNvPicPr preferRelativeResize="0"/>
          <p:nvPr/>
        </p:nvPicPr>
        <p:blipFill rotWithShape="1">
          <a:blip r:embed="rId3">
            <a:alphaModFix/>
          </a:blip>
          <a:srcRect b="11885" l="29411" r="58488" t="67003"/>
          <a:stretch/>
        </p:blipFill>
        <p:spPr>
          <a:xfrm>
            <a:off x="311702" y="1265625"/>
            <a:ext cx="2029649" cy="3314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Graceful Shutdown</a:t>
            </a:r>
            <a:endParaRPr/>
          </a:p>
        </p:txBody>
      </p:sp>
      <p:pic>
        <p:nvPicPr>
          <p:cNvPr id="152" name="Google Shape;152;p28"/>
          <p:cNvPicPr preferRelativeResize="0"/>
          <p:nvPr/>
        </p:nvPicPr>
        <p:blipFill rotWithShape="1">
          <a:blip r:embed="rId3">
            <a:alphaModFix/>
          </a:blip>
          <a:srcRect b="13320" l="29412" r="21204" t="66350"/>
          <a:stretch/>
        </p:blipFill>
        <p:spPr>
          <a:xfrm>
            <a:off x="311700" y="1162850"/>
            <a:ext cx="8283998" cy="3191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Graceful Shutdown</a:t>
            </a:r>
            <a:endParaRPr/>
          </a:p>
        </p:txBody>
      </p:sp>
      <p:pic>
        <p:nvPicPr>
          <p:cNvPr id="158" name="Google Shape;158;p29"/>
          <p:cNvPicPr preferRelativeResize="0"/>
          <p:nvPr/>
        </p:nvPicPr>
        <p:blipFill rotWithShape="1">
          <a:blip r:embed="rId3">
            <a:alphaModFix/>
          </a:blip>
          <a:srcRect b="0" l="61069" r="0" t="54063"/>
          <a:stretch/>
        </p:blipFill>
        <p:spPr>
          <a:xfrm>
            <a:off x="3443525" y="152838"/>
            <a:ext cx="4380224" cy="483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9"/>
          <p:cNvSpPr txBox="1"/>
          <p:nvPr/>
        </p:nvSpPr>
        <p:spPr>
          <a:xfrm>
            <a:off x="3946600" y="616400"/>
            <a:ext cx="14400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highlight>
                  <a:srgbClr val="F8F9FA"/>
                </a:highlight>
              </a:rPr>
              <a:t>GRACEFUL SHUTDOWN</a:t>
            </a:r>
            <a:endParaRPr/>
          </a:p>
        </p:txBody>
      </p:sp>
      <p:sp>
        <p:nvSpPr>
          <p:cNvPr id="160" name="Google Shape;160;p29"/>
          <p:cNvSpPr txBox="1"/>
          <p:nvPr/>
        </p:nvSpPr>
        <p:spPr>
          <a:xfrm>
            <a:off x="5481850" y="704300"/>
            <a:ext cx="919500" cy="2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highlight>
                  <a:srgbClr val="F8F9FA"/>
                </a:highlight>
              </a:rPr>
              <a:t>SIGTERM</a:t>
            </a:r>
            <a:endParaRPr/>
          </a:p>
        </p:txBody>
      </p:sp>
      <p:sp>
        <p:nvSpPr>
          <p:cNvPr id="161" name="Google Shape;161;p29"/>
          <p:cNvSpPr txBox="1"/>
          <p:nvPr/>
        </p:nvSpPr>
        <p:spPr>
          <a:xfrm>
            <a:off x="4595275" y="78625"/>
            <a:ext cx="1092900" cy="401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highlight>
                  <a:srgbClr val="F8F9FA"/>
                </a:highlight>
              </a:rPr>
              <a:t>ORIGINAL USER PROCESS</a:t>
            </a:r>
            <a:endParaRPr/>
          </a:p>
        </p:txBody>
      </p:sp>
      <p:cxnSp>
        <p:nvCxnSpPr>
          <p:cNvPr id="162" name="Google Shape;162;p29"/>
          <p:cNvCxnSpPr/>
          <p:nvPr/>
        </p:nvCxnSpPr>
        <p:spPr>
          <a:xfrm rot="10800000">
            <a:off x="4761925" y="480025"/>
            <a:ext cx="0" cy="20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" name="Google Shape;163;p29"/>
          <p:cNvCxnSpPr/>
          <p:nvPr/>
        </p:nvCxnSpPr>
        <p:spPr>
          <a:xfrm rot="10800000">
            <a:off x="5481850" y="480025"/>
            <a:ext cx="0" cy="20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Graceful Shutdown - Method Pro / Con</a:t>
            </a:r>
            <a:endParaRPr/>
          </a:p>
        </p:txBody>
      </p:sp>
      <p:sp>
        <p:nvSpPr>
          <p:cNvPr id="169" name="Google Shape;169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LKM / System Call Intercept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PRO</a:t>
            </a:r>
            <a:endParaRPr>
              <a:solidFill>
                <a:srgbClr val="38761D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38761D"/>
              </a:buClr>
              <a:buSzPts val="1400"/>
              <a:buChar char="●"/>
            </a:pPr>
            <a:r>
              <a:rPr lang="en">
                <a:solidFill>
                  <a:srgbClr val="38761D"/>
                </a:solidFill>
              </a:rPr>
              <a:t>Wraps existing functionality</a:t>
            </a:r>
            <a:endParaRPr>
              <a:solidFill>
                <a:srgbClr val="38761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Char char="●"/>
            </a:pPr>
            <a:r>
              <a:rPr lang="en">
                <a:solidFill>
                  <a:srgbClr val="38761D"/>
                </a:solidFill>
              </a:rPr>
              <a:t>Speed (as compared to process)</a:t>
            </a:r>
            <a:endParaRPr>
              <a:solidFill>
                <a:srgbClr val="38761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Char char="●"/>
            </a:pPr>
            <a:r>
              <a:rPr lang="en">
                <a:solidFill>
                  <a:srgbClr val="38761D"/>
                </a:solidFill>
              </a:rPr>
              <a:t>Can still invoke kernel process if needed</a:t>
            </a:r>
            <a:endParaRPr>
              <a:solidFill>
                <a:srgbClr val="38761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Char char="●"/>
            </a:pPr>
            <a:r>
              <a:rPr lang="en">
                <a:solidFill>
                  <a:srgbClr val="38761D"/>
                </a:solidFill>
              </a:rPr>
              <a:t>Users do not need to rebuild kernel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</a:rPr>
              <a:t>CON</a:t>
            </a:r>
            <a:endParaRPr>
              <a:solidFill>
                <a:srgbClr val="99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990000"/>
              </a:buClr>
              <a:buSzPts val="1400"/>
              <a:buChar char="●"/>
            </a:pPr>
            <a:r>
              <a:rPr lang="en">
                <a:solidFill>
                  <a:srgbClr val="990000"/>
                </a:solidFill>
              </a:rPr>
              <a:t>Complexity of newer kernel security</a:t>
            </a:r>
            <a:endParaRPr>
              <a:solidFill>
                <a:srgbClr val="99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400"/>
              <a:buChar char="●"/>
            </a:pPr>
            <a:r>
              <a:rPr lang="en">
                <a:solidFill>
                  <a:srgbClr val="990000"/>
                </a:solidFill>
              </a:rPr>
              <a:t>Memory fragmentation</a:t>
            </a:r>
            <a:endParaRPr>
              <a:solidFill>
                <a:srgbClr val="99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400"/>
              <a:buChar char="●"/>
            </a:pPr>
            <a:r>
              <a:rPr lang="en">
                <a:solidFill>
                  <a:srgbClr val="990000"/>
                </a:solidFill>
              </a:rPr>
              <a:t>Loaded late in boot cycle</a:t>
            </a:r>
            <a:endParaRPr>
              <a:solidFill>
                <a:srgbClr val="99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Kernel Mode Process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PRO</a:t>
            </a:r>
            <a:endParaRPr>
              <a:solidFill>
                <a:srgbClr val="38761D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38761D"/>
              </a:buClr>
              <a:buSzPts val="1400"/>
              <a:buChar char="●"/>
            </a:pPr>
            <a:r>
              <a:rPr lang="en">
                <a:solidFill>
                  <a:srgbClr val="38761D"/>
                </a:solidFill>
              </a:rPr>
              <a:t>Premarked as “unkillable”</a:t>
            </a:r>
            <a:endParaRPr>
              <a:solidFill>
                <a:srgbClr val="38761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Char char="●"/>
            </a:pPr>
            <a:r>
              <a:rPr lang="en">
                <a:solidFill>
                  <a:srgbClr val="38761D"/>
                </a:solidFill>
              </a:rPr>
              <a:t>Access to kernel level and user space info</a:t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</a:rPr>
              <a:t>CON</a:t>
            </a:r>
            <a:endParaRPr>
              <a:solidFill>
                <a:srgbClr val="99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990000"/>
              </a:buClr>
              <a:buSzPts val="1400"/>
              <a:buChar char="●"/>
            </a:pPr>
            <a:r>
              <a:rPr lang="en">
                <a:solidFill>
                  <a:srgbClr val="990000"/>
                </a:solidFill>
              </a:rPr>
              <a:t>Slower to create / manage</a:t>
            </a:r>
            <a:endParaRPr>
              <a:solidFill>
                <a:srgbClr val="99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400"/>
              <a:buChar char="●"/>
            </a:pPr>
            <a:r>
              <a:rPr lang="en">
                <a:solidFill>
                  <a:srgbClr val="990000"/>
                </a:solidFill>
              </a:rPr>
              <a:t>Likely slower than kernel execution</a:t>
            </a:r>
            <a:endParaRPr>
              <a:solidFill>
                <a:srgbClr val="99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Graceful Shutdown - Potential Implementations</a:t>
            </a:r>
            <a:endParaRPr/>
          </a:p>
        </p:txBody>
      </p:sp>
      <p:grpSp>
        <p:nvGrpSpPr>
          <p:cNvPr id="176" name="Google Shape;176;p31"/>
          <p:cNvGrpSpPr/>
          <p:nvPr/>
        </p:nvGrpSpPr>
        <p:grpSpPr>
          <a:xfrm>
            <a:off x="27275" y="1180600"/>
            <a:ext cx="8440375" cy="3879688"/>
            <a:chOff x="27275" y="1180600"/>
            <a:chExt cx="8440375" cy="3879688"/>
          </a:xfrm>
        </p:grpSpPr>
        <p:grpSp>
          <p:nvGrpSpPr>
            <p:cNvPr id="177" name="Google Shape;177;p31"/>
            <p:cNvGrpSpPr/>
            <p:nvPr/>
          </p:nvGrpSpPr>
          <p:grpSpPr>
            <a:xfrm>
              <a:off x="838250" y="1684338"/>
              <a:ext cx="1806900" cy="1268175"/>
              <a:chOff x="751175" y="1513475"/>
              <a:chExt cx="1806900" cy="1268175"/>
            </a:xfrm>
          </p:grpSpPr>
          <p:sp>
            <p:nvSpPr>
              <p:cNvPr id="178" name="Google Shape;178;p31"/>
              <p:cNvSpPr/>
              <p:nvPr/>
            </p:nvSpPr>
            <p:spPr>
              <a:xfrm>
                <a:off x="827375" y="1791050"/>
                <a:ext cx="1730700" cy="990600"/>
              </a:xfrm>
              <a:prstGeom prst="frame">
                <a:avLst>
                  <a:gd fmla="val 12500" name="adj1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31"/>
              <p:cNvSpPr/>
              <p:nvPr/>
            </p:nvSpPr>
            <p:spPr>
              <a:xfrm>
                <a:off x="1126625" y="2106800"/>
                <a:ext cx="1132200" cy="3591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SIGTERM</a:t>
                </a:r>
                <a:endParaRPr/>
              </a:p>
            </p:txBody>
          </p:sp>
          <p:sp>
            <p:nvSpPr>
              <p:cNvPr id="180" name="Google Shape;180;p31"/>
              <p:cNvSpPr txBox="1"/>
              <p:nvPr/>
            </p:nvSpPr>
            <p:spPr>
              <a:xfrm>
                <a:off x="751175" y="1513475"/>
                <a:ext cx="5934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LKM</a:t>
                </a:r>
                <a:endParaRPr/>
              </a:p>
            </p:txBody>
          </p:sp>
        </p:grpSp>
        <p:cxnSp>
          <p:nvCxnSpPr>
            <p:cNvPr id="181" name="Google Shape;181;p31"/>
            <p:cNvCxnSpPr/>
            <p:nvPr/>
          </p:nvCxnSpPr>
          <p:spPr>
            <a:xfrm>
              <a:off x="1741700" y="1238400"/>
              <a:ext cx="0" cy="713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82" name="Google Shape;182;p31"/>
            <p:cNvCxnSpPr>
              <a:stCxn id="178" idx="3"/>
              <a:endCxn id="183" idx="1"/>
            </p:cNvCxnSpPr>
            <p:nvPr/>
          </p:nvCxnSpPr>
          <p:spPr>
            <a:xfrm flipH="1" rot="10800000">
              <a:off x="2645150" y="2438313"/>
              <a:ext cx="2482200" cy="18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83" name="Google Shape;183;p31"/>
            <p:cNvSpPr/>
            <p:nvPr/>
          </p:nvSpPr>
          <p:spPr>
            <a:xfrm>
              <a:off x="5127250" y="1703500"/>
              <a:ext cx="555300" cy="14697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1"/>
            <p:cNvSpPr txBox="1"/>
            <p:nvPr/>
          </p:nvSpPr>
          <p:spPr>
            <a:xfrm>
              <a:off x="4749100" y="1180600"/>
              <a:ext cx="1311600" cy="52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Kernel Mode</a:t>
              </a:r>
              <a:endParaRPr sz="10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Process</a:t>
              </a:r>
              <a:endParaRPr sz="10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(if needed)</a:t>
              </a:r>
              <a:endParaRPr sz="1000"/>
            </a:p>
          </p:txBody>
        </p:sp>
        <p:grpSp>
          <p:nvGrpSpPr>
            <p:cNvPr id="185" name="Google Shape;185;p31"/>
            <p:cNvGrpSpPr/>
            <p:nvPr/>
          </p:nvGrpSpPr>
          <p:grpSpPr>
            <a:xfrm>
              <a:off x="1284654" y="3723288"/>
              <a:ext cx="2536200" cy="1337000"/>
              <a:chOff x="4909600" y="3570825"/>
              <a:chExt cx="2536200" cy="1337000"/>
            </a:xfrm>
          </p:grpSpPr>
          <p:sp>
            <p:nvSpPr>
              <p:cNvPr id="186" name="Google Shape;186;p31"/>
              <p:cNvSpPr/>
              <p:nvPr/>
            </p:nvSpPr>
            <p:spPr>
              <a:xfrm>
                <a:off x="4909600" y="3570825"/>
                <a:ext cx="990600" cy="783600"/>
              </a:xfrm>
              <a:prstGeom prst="diamond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700"/>
                  <a:t>Has user process been killed?</a:t>
                </a:r>
                <a:endParaRPr sz="700"/>
              </a:p>
            </p:txBody>
          </p:sp>
          <p:sp>
            <p:nvSpPr>
              <p:cNvPr id="187" name="Google Shape;187;p31"/>
              <p:cNvSpPr/>
              <p:nvPr/>
            </p:nvSpPr>
            <p:spPr>
              <a:xfrm>
                <a:off x="4985800" y="4641125"/>
                <a:ext cx="838200" cy="266700"/>
              </a:xfrm>
              <a:prstGeom prst="roundRect">
                <a:avLst>
                  <a:gd fmla="val 16667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DONE</a:t>
                </a:r>
                <a:endParaRPr/>
              </a:p>
            </p:txBody>
          </p:sp>
          <p:cxnSp>
            <p:nvCxnSpPr>
              <p:cNvPr id="188" name="Google Shape;188;p31"/>
              <p:cNvCxnSpPr>
                <a:stCxn id="186" idx="2"/>
                <a:endCxn id="187" idx="0"/>
              </p:cNvCxnSpPr>
              <p:nvPr/>
            </p:nvCxnSpPr>
            <p:spPr>
              <a:xfrm>
                <a:off x="5404900" y="4354425"/>
                <a:ext cx="0" cy="28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189" name="Google Shape;189;p31"/>
              <p:cNvSpPr/>
              <p:nvPr/>
            </p:nvSpPr>
            <p:spPr>
              <a:xfrm>
                <a:off x="6520600" y="3829275"/>
                <a:ext cx="925200" cy="266700"/>
              </a:xfrm>
              <a:prstGeom prst="roundRect">
                <a:avLst>
                  <a:gd fmla="val 16667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SIGKILL</a:t>
                </a:r>
                <a:endParaRPr/>
              </a:p>
            </p:txBody>
          </p:sp>
          <p:cxnSp>
            <p:nvCxnSpPr>
              <p:cNvPr id="190" name="Google Shape;190;p31"/>
              <p:cNvCxnSpPr>
                <a:stCxn id="189" idx="2"/>
              </p:cNvCxnSpPr>
              <p:nvPr/>
            </p:nvCxnSpPr>
            <p:spPr>
              <a:xfrm>
                <a:off x="6983200" y="4095975"/>
                <a:ext cx="0" cy="686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" name="Google Shape;191;p31"/>
              <p:cNvCxnSpPr>
                <a:endCxn id="187" idx="3"/>
              </p:cNvCxnSpPr>
              <p:nvPr/>
            </p:nvCxnSpPr>
            <p:spPr>
              <a:xfrm rot="10800000">
                <a:off x="5824000" y="4774475"/>
                <a:ext cx="1164300" cy="13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192" name="Google Shape;192;p31"/>
              <p:cNvCxnSpPr>
                <a:stCxn id="186" idx="3"/>
                <a:endCxn id="189" idx="1"/>
              </p:cNvCxnSpPr>
              <p:nvPr/>
            </p:nvCxnSpPr>
            <p:spPr>
              <a:xfrm>
                <a:off x="5900200" y="3962625"/>
                <a:ext cx="6204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193" name="Google Shape;193;p31"/>
            <p:cNvSpPr txBox="1"/>
            <p:nvPr/>
          </p:nvSpPr>
          <p:spPr>
            <a:xfrm>
              <a:off x="6449850" y="1932625"/>
              <a:ext cx="2017800" cy="17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900"/>
                <a:t>Assumptions:</a:t>
              </a:r>
              <a:endParaRPr i="1" sz="900"/>
            </a:p>
            <a:p>
              <a:pPr indent="-285750" lvl="0" marL="457200" rtl="0" algn="l">
                <a:spcBef>
                  <a:spcPts val="0"/>
                </a:spcBef>
                <a:spcAft>
                  <a:spcPts val="0"/>
                </a:spcAft>
                <a:buSzPts val="900"/>
                <a:buAutoNum type="arabicPeriod"/>
              </a:pPr>
              <a:r>
                <a:rPr i="1" lang="en" sz="900"/>
                <a:t>Preallocate memory for process</a:t>
              </a:r>
              <a:endParaRPr i="1" sz="900"/>
            </a:p>
            <a:p>
              <a:pPr indent="-285750" lvl="0" marL="457200" rtl="0" algn="l">
                <a:spcBef>
                  <a:spcPts val="0"/>
                </a:spcBef>
                <a:spcAft>
                  <a:spcPts val="0"/>
                </a:spcAft>
                <a:buSzPts val="900"/>
                <a:buAutoNum type="arabicPeriod"/>
              </a:pPr>
              <a:r>
                <a:rPr i="1" lang="en" sz="900"/>
                <a:t>We have pre-empted early enough to complete this</a:t>
              </a:r>
              <a:endParaRPr i="1" sz="900"/>
            </a:p>
          </p:txBody>
        </p:sp>
        <p:sp>
          <p:nvSpPr>
            <p:cNvPr id="194" name="Google Shape;194;p31"/>
            <p:cNvSpPr txBox="1"/>
            <p:nvPr/>
          </p:nvSpPr>
          <p:spPr>
            <a:xfrm>
              <a:off x="27275" y="2065325"/>
              <a:ext cx="8871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/>
                <a:t>Move hardware</a:t>
              </a:r>
              <a:endParaRPr sz="800"/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/>
                <a:t>Raise alarms</a:t>
              </a:r>
              <a:endParaRPr sz="800"/>
            </a:p>
          </p:txBody>
        </p:sp>
        <p:grpSp>
          <p:nvGrpSpPr>
            <p:cNvPr id="195" name="Google Shape;195;p31"/>
            <p:cNvGrpSpPr/>
            <p:nvPr/>
          </p:nvGrpSpPr>
          <p:grpSpPr>
            <a:xfrm>
              <a:off x="4909600" y="3173200"/>
              <a:ext cx="2536200" cy="1887025"/>
              <a:chOff x="4909600" y="3020800"/>
              <a:chExt cx="2536200" cy="1887025"/>
            </a:xfrm>
          </p:grpSpPr>
          <p:sp>
            <p:nvSpPr>
              <p:cNvPr id="196" name="Google Shape;196;p31"/>
              <p:cNvSpPr/>
              <p:nvPr/>
            </p:nvSpPr>
            <p:spPr>
              <a:xfrm>
                <a:off x="4909600" y="3570825"/>
                <a:ext cx="990600" cy="783600"/>
              </a:xfrm>
              <a:prstGeom prst="diamond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700"/>
                  <a:t>Has user process been killed?</a:t>
                </a:r>
                <a:endParaRPr sz="700"/>
              </a:p>
            </p:txBody>
          </p:sp>
          <p:cxnSp>
            <p:nvCxnSpPr>
              <p:cNvPr id="197" name="Google Shape;197;p31"/>
              <p:cNvCxnSpPr>
                <a:stCxn id="183" idx="2"/>
                <a:endCxn id="196" idx="0"/>
              </p:cNvCxnSpPr>
              <p:nvPr/>
            </p:nvCxnSpPr>
            <p:spPr>
              <a:xfrm>
                <a:off x="5404900" y="3020800"/>
                <a:ext cx="0" cy="54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198" name="Google Shape;198;p31"/>
              <p:cNvSpPr/>
              <p:nvPr/>
            </p:nvSpPr>
            <p:spPr>
              <a:xfrm>
                <a:off x="4985800" y="4641125"/>
                <a:ext cx="838200" cy="266700"/>
              </a:xfrm>
              <a:prstGeom prst="roundRect">
                <a:avLst>
                  <a:gd fmla="val 16667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DONE</a:t>
                </a:r>
                <a:endParaRPr/>
              </a:p>
            </p:txBody>
          </p:sp>
          <p:cxnSp>
            <p:nvCxnSpPr>
              <p:cNvPr id="199" name="Google Shape;199;p31"/>
              <p:cNvCxnSpPr>
                <a:stCxn id="196" idx="2"/>
                <a:endCxn id="198" idx="0"/>
              </p:cNvCxnSpPr>
              <p:nvPr/>
            </p:nvCxnSpPr>
            <p:spPr>
              <a:xfrm>
                <a:off x="5404900" y="4354425"/>
                <a:ext cx="0" cy="28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200" name="Google Shape;200;p31"/>
              <p:cNvSpPr/>
              <p:nvPr/>
            </p:nvSpPr>
            <p:spPr>
              <a:xfrm>
                <a:off x="6520600" y="3829275"/>
                <a:ext cx="925200" cy="266700"/>
              </a:xfrm>
              <a:prstGeom prst="roundRect">
                <a:avLst>
                  <a:gd fmla="val 16667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SIGKILL</a:t>
                </a:r>
                <a:endParaRPr/>
              </a:p>
            </p:txBody>
          </p:sp>
          <p:cxnSp>
            <p:nvCxnSpPr>
              <p:cNvPr id="201" name="Google Shape;201;p31"/>
              <p:cNvCxnSpPr>
                <a:stCxn id="200" idx="2"/>
              </p:cNvCxnSpPr>
              <p:nvPr/>
            </p:nvCxnSpPr>
            <p:spPr>
              <a:xfrm>
                <a:off x="6983200" y="4095975"/>
                <a:ext cx="0" cy="686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" name="Google Shape;202;p31"/>
              <p:cNvCxnSpPr>
                <a:endCxn id="198" idx="3"/>
              </p:cNvCxnSpPr>
              <p:nvPr/>
            </p:nvCxnSpPr>
            <p:spPr>
              <a:xfrm rot="10800000">
                <a:off x="5824000" y="4774475"/>
                <a:ext cx="1164600" cy="13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203" name="Google Shape;203;p31"/>
              <p:cNvCxnSpPr>
                <a:stCxn id="196" idx="3"/>
                <a:endCxn id="200" idx="1"/>
              </p:cNvCxnSpPr>
              <p:nvPr/>
            </p:nvCxnSpPr>
            <p:spPr>
              <a:xfrm>
                <a:off x="5900200" y="3962625"/>
                <a:ext cx="6204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cxnSp>
          <p:nvCxnSpPr>
            <p:cNvPr id="204" name="Google Shape;204;p31"/>
            <p:cNvCxnSpPr>
              <a:stCxn id="178" idx="2"/>
              <a:endCxn id="186" idx="0"/>
            </p:cNvCxnSpPr>
            <p:nvPr/>
          </p:nvCxnSpPr>
          <p:spPr>
            <a:xfrm>
              <a:off x="1779800" y="2952513"/>
              <a:ext cx="300" cy="770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05" name="Google Shape;205;p31"/>
            <p:cNvSpPr txBox="1"/>
            <p:nvPr/>
          </p:nvSpPr>
          <p:spPr>
            <a:xfrm>
              <a:off x="3287550" y="2270018"/>
              <a:ext cx="609600" cy="2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800"/>
                <a:t>o</a:t>
              </a:r>
              <a:r>
                <a:rPr i="1" lang="en" sz="800"/>
                <a:t>ption 1</a:t>
              </a:r>
              <a:endParaRPr i="1" sz="800"/>
            </a:p>
          </p:txBody>
        </p:sp>
        <p:sp>
          <p:nvSpPr>
            <p:cNvPr id="206" name="Google Shape;206;p31"/>
            <p:cNvSpPr txBox="1"/>
            <p:nvPr/>
          </p:nvSpPr>
          <p:spPr>
            <a:xfrm>
              <a:off x="1703600" y="3140875"/>
              <a:ext cx="609600" cy="2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800"/>
                <a:t>option 2</a:t>
              </a:r>
              <a:endParaRPr i="1" sz="800"/>
            </a:p>
          </p:txBody>
        </p:sp>
        <p:sp>
          <p:nvSpPr>
            <p:cNvPr id="207" name="Google Shape;207;p31"/>
            <p:cNvSpPr txBox="1"/>
            <p:nvPr/>
          </p:nvSpPr>
          <p:spPr>
            <a:xfrm>
              <a:off x="2247950" y="3954025"/>
              <a:ext cx="609600" cy="2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/>
                <a:t>NO</a:t>
              </a:r>
              <a:endParaRPr sz="800"/>
            </a:p>
          </p:txBody>
        </p:sp>
        <p:sp>
          <p:nvSpPr>
            <p:cNvPr id="208" name="Google Shape;208;p31"/>
            <p:cNvSpPr txBox="1"/>
            <p:nvPr/>
          </p:nvSpPr>
          <p:spPr>
            <a:xfrm>
              <a:off x="1703600" y="4492875"/>
              <a:ext cx="609600" cy="2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/>
                <a:t>YES</a:t>
              </a:r>
              <a:endParaRPr sz="800"/>
            </a:p>
          </p:txBody>
        </p:sp>
        <p:sp>
          <p:nvSpPr>
            <p:cNvPr id="209" name="Google Shape;209;p31"/>
            <p:cNvSpPr txBox="1"/>
            <p:nvPr/>
          </p:nvSpPr>
          <p:spPr>
            <a:xfrm>
              <a:off x="5818475" y="3954025"/>
              <a:ext cx="609600" cy="2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/>
                <a:t>NO</a:t>
              </a:r>
              <a:endParaRPr sz="800"/>
            </a:p>
          </p:txBody>
        </p:sp>
        <p:sp>
          <p:nvSpPr>
            <p:cNvPr id="210" name="Google Shape;210;p31"/>
            <p:cNvSpPr txBox="1"/>
            <p:nvPr/>
          </p:nvSpPr>
          <p:spPr>
            <a:xfrm>
              <a:off x="5323096" y="4492875"/>
              <a:ext cx="609600" cy="2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/>
                <a:t>YES</a:t>
              </a:r>
              <a:endParaRPr sz="80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Embedded Systems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166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Combo of hardware and software with specific purpose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May be very simple or relatively complex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run variants of linux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Examples: remote sensors, medical devices, self driving car radar or gps, elevator control units, etc..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8524" y="1228013"/>
            <a:ext cx="4353774" cy="3265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Allocation And OOM Killer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Linux intends for “good” malloc() calls never to fail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a mmap/malloc call fails due to lack of memory, OOM killer is activated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OOM killer tries to kill processes to free memory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Complicated score to decide which process is killed, but primarily based on size of memory usage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Adjusted OOM Score in proc fs allows user to make a process less likely (or impossible) to be killed by OOM killer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what if all killable processes have been killed?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Deadlock, unresponsiveness, and system crash as OS processes fail due to bad memory allocation calls.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3825" y="-4"/>
            <a:ext cx="1940175" cy="145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Memory, OOM, and Embedded Systems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OOM conditions are less likely on embedded systems as workload is </a:t>
            </a:r>
            <a:r>
              <a:rPr lang="en"/>
              <a:t>relatively</a:t>
            </a:r>
            <a:r>
              <a:rPr lang="en"/>
              <a:t> well known and </a:t>
            </a:r>
            <a:r>
              <a:rPr lang="en"/>
              <a:t>consistent</a:t>
            </a:r>
            <a:r>
              <a:rPr lang="en"/>
              <a:t>. However…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Overcommit may cause OOM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Coding errors may cause memory leaks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Fundamental mismatch between hardware and task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9947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Handling OOM Conditions -- Graceful failure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Currently two options -- let OOM killer kill process or mark process as unkillable and hope system can kill other processes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some situations , it may be better for a process to fail and execute a “graceful shutdown” procedure rather than get killed by OOM killer, or cause an unresponsive state.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Real-time Embedded Systems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Medical Devices -- shut down and notify user of failure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Data Loggers -- transmit data and then shut down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Self Driving Car Radar -- gently apply brakes and notify user to take over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Fulfillment 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main components of pipeline: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Detection/Prediction of Out of Memory Condition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Minimising Data Loss / Barebone Functionality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Graceful Shutdown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Spawning Processes </a:t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8797" y="962675"/>
            <a:ext cx="4818375" cy="394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Spawning Processes  cont’d</a:t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1" name="Google Shape;101;p20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{D4F739F0-FD19-4FBB-BCD7-53BB2844204B}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System Function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Process to Spawn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 Logging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Write data stream to file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Safety Critical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Barebone Functionality 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Monitoring Equipment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Raise Alarm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Out of Memory Condition</a:t>
            </a:r>
            <a:endParaRPr/>
          </a:p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Gather Statistics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OOM Scores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CPU Load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/proc/meminfo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Combination of Factors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Kickstart Pipeline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Minimise Data Loss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Or Barebone Functionality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Graceful Shutdown</a:t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9850" y="1432975"/>
            <a:ext cx="4237650" cy="298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